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5"/>
  </p:sldMasterIdLst>
  <p:notesMasterIdLst>
    <p:notesMasterId r:id="rId30"/>
  </p:notesMasterIdLst>
  <p:sldIdLst>
    <p:sldId id="256" r:id="rId6"/>
    <p:sldId id="257" r:id="rId7"/>
    <p:sldId id="259" r:id="rId8"/>
    <p:sldId id="260" r:id="rId9"/>
    <p:sldId id="261" r:id="rId10"/>
    <p:sldId id="262" r:id="rId11"/>
    <p:sldId id="258" r:id="rId12"/>
    <p:sldId id="272" r:id="rId13"/>
    <p:sldId id="263" r:id="rId14"/>
    <p:sldId id="264" r:id="rId15"/>
    <p:sldId id="265" r:id="rId16"/>
    <p:sldId id="274" r:id="rId17"/>
    <p:sldId id="273" r:id="rId18"/>
    <p:sldId id="275" r:id="rId19"/>
    <p:sldId id="276" r:id="rId20"/>
    <p:sldId id="266" r:id="rId21"/>
    <p:sldId id="277" r:id="rId22"/>
    <p:sldId id="267" r:id="rId23"/>
    <p:sldId id="268" r:id="rId24"/>
    <p:sldId id="278" r:id="rId25"/>
    <p:sldId id="269" r:id="rId26"/>
    <p:sldId id="270" r:id="rId27"/>
    <p:sldId id="279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DDB41-8D38-FA11-E7ED-422BA8696413}" v="764" dt="2025-12-23T15:25:00.714"/>
    <p1510:client id="{FFEED2B6-54C5-4E72-9ACA-FD1F60CA9349}" v="20" dt="2025-12-22T14:37:28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588C-9717-44ED-B9A9-CBD9D1909AD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BBBCE-FA44-432B-84B0-7537B1597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329152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6FD270-DB0B-36F0-B138-75209607E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E669241-96AF-C7FA-0BE4-6592ABD258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7B8021B-6105-4216-96FC-94348F216D0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6C2643F-F661-8B8E-E36F-1F135C6F6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EEBA188-82A1-2FC4-842F-8120003B6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 userDrawn="1"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 userDrawn="1"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 userDrawn="1"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 userDrawn="1"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6E3723B8-B265-6943-67A5-DF3F0D5EC1C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D27CFAB-73E6-44A8-B862-B3306344E3F2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D4AF177-759A-A93C-2097-C2C22D9368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FEDB97C0-F514-9C55-3E16-9FC0105AEF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06597B-21CB-E031-D41A-B15442D122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19FAE-92B3-3B6A-EDE9-C7A373F39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63F0940-E33E-9D7F-C52B-16CFD0545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 userDrawn="1"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 userDrawn="1"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 userDrawn="1"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 userDrawn="1"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4C43927A-9072-62B2-E6B6-C90CC98BD4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9B2E784-A5F5-4301-881B-94AC8DBF9DED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C0BB974-2130-F29B-EFD0-42CC605602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7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F3CE13-290E-12C4-BDCA-17CB5BAFF7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F67DC4-909F-6BF0-DB86-8675E2571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3D174-1921-7F28-5394-750C376C77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EAB3A5-9E92-4BB9-8F22-9632B4FBEDBA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D6737-D835-6484-7A3F-BAD2D78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09A03-7F71-C11F-C219-9F32BF2D5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8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DA6D-3B28-23A1-C2EE-BBB7617D7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0923810-5FB2-48C9-96CA-1DE2C4773142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31B70-C8F2-D686-C30C-B4651FF0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D1DFBC2-C4E8-E691-E48C-B8D2CF49C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7294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455EB0-A36D-4986-9393-AA1D5CE6C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411480"/>
            <a:ext cx="11094720" cy="310896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3794760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6278879" y="3794760"/>
            <a:ext cx="5364480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39DE7-660B-3FA9-966D-AB1D9EF6AC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50EFF4B-86EB-42FB-93EA-7D8F9CB2466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63529-A3F2-C0F4-1A5C-AAFFF34D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9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18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887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8879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627887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09248A-8803-C0D0-F841-DA0B643CD6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B14FC24-E041-45E9-9A72-E5755A86890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501E26-5E18-9AC3-2607-A695FA23E6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61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orient="horz" pos="2448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0831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0831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4370831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3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3023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193023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CC41EC7-A74C-7FAC-CAAF-B45134A90C1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8A19125-94A7-4474-858C-FD9C4ABE9DDA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CE38A9-CABF-9588-DDD8-93DD198F7EC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9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221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07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8805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8805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3428805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38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384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38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D206E8B5-48CF-3920-10E8-5C214FEE93B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8711B-6FCD-CC40-76D9-6F2EED66A6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400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ABA13BFB-DABC-41BC-F712-51774CC8BA1C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4400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FA3AB29-95C5-BB81-8596-7248603E0DB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BA0343D-C8D8-43CE-BB79-50DEA219DB07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8249F74-522A-F15A-97B8-27047D5DEDA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1786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30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2121C3-FD56-A9B2-1088-141E0BDB4C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BADC8-E5B3-9DDB-F294-C14F7AA987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53BD212-0B9F-4987-965F-AC83B2FC354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DADDA-8448-690C-2CAB-FA7E28471B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9767174-7781-C263-3756-CD54301026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F2182-1ACE-5AD5-681B-31F3C21870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C2669-2091-19FC-7FA5-E8DD4A44F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70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5714-1C67-5305-161F-BB8ABA6452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6A96F-567A-34EC-DC2C-66C4062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U.S. Army" descr="U.S. Army">
            <a:extLst>
              <a:ext uri="{FF2B5EF4-FFF2-40B4-BE49-F238E27FC236}">
                <a16:creationId xmlns:a16="http://schemas.microsoft.com/office/drawing/2014/main" id="{C4525471-71C4-E84C-06B5-CF4BA1099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80891" y="104974"/>
            <a:ext cx="3246120" cy="1225808"/>
          </a:xfrm>
          <a:prstGeom prst="rect">
            <a:avLst/>
          </a:prstGeom>
          <a:noFill/>
        </p:spPr>
      </p:pic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00EB67EC-5954-991C-39BB-6509621390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E6059881-3615-6A80-014A-12F5EBBBE2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E2D99AAA-01B9-ED71-F90F-711F200233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A78AC6A-4B5E-2F9D-94D1-897336CBC5F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E909E494-A135-FCDC-B270-D6B7047A3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99D08674-52BB-F86B-32DC-93D0F45597F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75B8A948-14E8-9F98-4694-85A4D577B42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8594BC0E-E83A-A7AB-AD3C-A280B5A706D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45C25EBB-0808-3B97-D5EC-84FE1867AB1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EEF3E66-AAEE-1C6B-9049-032018F0E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grpSp>
        <p:nvGrpSpPr>
          <p:cNvPr id="48" name="Group">
            <a:extLst>
              <a:ext uri="{FF2B5EF4-FFF2-40B4-BE49-F238E27FC236}">
                <a16:creationId xmlns:a16="http://schemas.microsoft.com/office/drawing/2014/main" id="{1D6D8113-2B65-BAC0-DBC2-601012CF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9" y="1974220"/>
            <a:ext cx="7173382" cy="2377440"/>
            <a:chOff x="411163" y="2240280"/>
            <a:chExt cx="6446837" cy="2377440"/>
          </a:xfrm>
        </p:grpSpPr>
        <p:sp>
          <p:nvSpPr>
            <p:cNvPr id="49" name="Rectangle">
              <a:extLst>
                <a:ext uri="{FF2B5EF4-FFF2-40B4-BE49-F238E27FC236}">
                  <a16:creationId xmlns:a16="http://schemas.microsoft.com/office/drawing/2014/main" id="{7528BC0B-D239-46B3-8ED2-9B82FDC07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221F20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50" name="Line">
              <a:extLst>
                <a:ext uri="{FF2B5EF4-FFF2-40B4-BE49-F238E27FC236}">
                  <a16:creationId xmlns:a16="http://schemas.microsoft.com/office/drawing/2014/main" id="{435BD1FC-4390-71A4-34EE-951EFF08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51" name="Line">
              <a:extLst>
                <a:ext uri="{FF2B5EF4-FFF2-40B4-BE49-F238E27FC236}">
                  <a16:creationId xmlns:a16="http://schemas.microsoft.com/office/drawing/2014/main" id="{F4A81146-41CE-E3FA-3A50-29CA5D91D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2796" y="3931920"/>
              <a:ext cx="0" cy="68580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34261743-5C6B-193D-74C7-FC918BD33C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09DA0322-2B5C-8F10-EE8B-1FE75C5A5B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784732"/>
            <a:ext cx="3565525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76359DCF-E748-9D74-A7A5-1B8C52B3E3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</p:spTree>
    <p:extLst>
      <p:ext uri="{BB962C8B-B14F-4D97-AF65-F5344CB8AC3E}">
        <p14:creationId xmlns:p14="http://schemas.microsoft.com/office/powerpoint/2010/main" val="292087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D68235BF-5094-B6AD-6429-61352C54DE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56555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C6E9F-9E2F-3968-F76A-CD8240DB9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9144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EB74B-4EFA-464C-722C-FBCA5174031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0AF9C2-5E8A-4308-AE6B-CA9B65007D0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19503-16E7-50C5-8995-F8E0DCB6B6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613F9-1842-268A-DF27-3F9D765027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 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6170-ECB5-A830-2874-091E364101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31E861-D2AF-431D-860B-DCF67C218052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1CE1D-5DB3-7DB4-A801-B688218E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7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0"/>
            <a:ext cx="5365327" cy="914400"/>
          </a:xfrm>
        </p:spPr>
        <p:txBody>
          <a:bodyPr anchor="t" anchorCtr="0"/>
          <a:lstStyle>
            <a:lvl1pPr>
              <a:lnSpc>
                <a:spcPct val="90000"/>
              </a:lnSpc>
              <a:defRPr sz="24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600200"/>
            <a:ext cx="6795135" cy="4572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6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[Long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978CF-9C5E-3CFC-1FBF-80FF0C14A03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1DA25B2-AAF1-4C1F-AA38-12D5BFA7D4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6E61-43C3-4A10-6216-8AA17EF97B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97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Half Imag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8909E-3F3B-28FF-B01F-B77401FC0BC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25C0F39-45D0-48E9-90B3-7FE8FCE561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506F2-72D4-8024-72B5-E5E4464D05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FB94CE1-6713-07D6-4B5A-4A8C98A372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F827E20F-449C-FD35-0420-0D0665538D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78D2D4-DCB9-0AD3-0C18-6C6757224C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600B0-1249-F5D8-D1B7-CC4F0AD64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5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Half Imag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9F1DF14-7FE6-F760-F31F-7EF2AD60D9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23B66-3A13-0C9F-B944-AC25D742AF9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BAF1A3D-92FA-4F24-9781-74AFA516A230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544B9-C835-CF1D-D28F-2122F27895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8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C0D1-24E4-F8B5-5008-90B631F4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C672-856D-4617-A693-8FE15749A9B7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0708B-B177-BDB5-031F-585D18C07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3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2747-3E71-8E75-327E-02C58776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764D-A39E-4C03-B161-E0BC66E8883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82339-D15E-F6F1-894B-9E0056121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33783EA-3887-4D75-CFC6-A032432DD7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2907C-64C3-CBB8-169A-BB3EFFC55B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B3BC7-1721-F04F-32EA-9BA47104C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3EDA0-A0A8-B169-0C67-503B7AD6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33F9-20B7-4995-BE7D-165DBB597850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1F9A-E3C3-E735-5763-0009601454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3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7CC9F-EDC9-A6F7-DA66-4A30608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1C263-3501-4369-A962-62B6BF915CD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9C3A-06B5-D7B7-AE0A-005090EAD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76758EE-15B3-7721-5E75-E147C88706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5DC3A-1F9F-1C52-8FA1-007E776E4A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1ED16-EB0F-ACBF-80D9-A9A76A8D7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3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">
            <a:extLst>
              <a:ext uri="{FF2B5EF4-FFF2-40B4-BE49-F238E27FC236}">
                <a16:creationId xmlns:a16="http://schemas.microsoft.com/office/drawing/2014/main" id="{9FBB499C-D22E-E02E-342C-293D573F4036}"/>
              </a:ext>
            </a:extLst>
          </p:cNvPr>
          <p:cNvSpPr txBox="1"/>
          <p:nvPr userDrawn="1"/>
        </p:nvSpPr>
        <p:spPr>
          <a:xfrm>
            <a:off x="548216" y="2148840"/>
            <a:ext cx="11094720" cy="1371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4800" cap="all" baseline="0">
                <a:solidFill>
                  <a:srgbClr val="FFCC01"/>
                </a:solidFill>
              </a:rPr>
              <a:t>THANK YOU.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00DDD06-33DA-C48B-4271-22D241C5EC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218" y="4819414"/>
            <a:ext cx="5365749" cy="137159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Tx/>
              <a:buNone/>
              <a:defRPr sz="1200"/>
            </a:lvl1pPr>
            <a:lvl2pPr marL="0" indent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en-US"/>
              <a:t>[Optional contact information]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32A57-06FC-652E-6EE4-1F70D322E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6F3EBE-B2E8-4992-9F00-9E4B44F057C0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E829-FABB-578E-0154-2C87BBF4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90B06-8AF4-4B9B-7F1E-C2E93EEF2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89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9D3AB9C-26E9-8E88-3B55-B4A5EC7C31F2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D41656AB-D2E1-472E-8B95-0DF5C6E1D62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F1316F0-9F13-53EA-1597-09232B2FF1A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499EE878-E6B9-0543-B958-85A17AE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96CD17E6-26AB-FBB2-220C-D5185212C51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CD1ED33-CCD9-E1B6-327A-71BC6F62C4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255632D-60F3-C439-D931-6B2874E894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0BD3A2B1-9D40-83E3-4243-B4A52B6A63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7AADD113-BD09-95AA-FFBA-DCC255F69F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A9D52B79-92E5-4D64-1757-D13A0674723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F04F3CB-62F5-7A9F-E397-4800E51C0E2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DA62CE27-72C2-A083-C796-4F047A2FF4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52DBCCDB-5EAD-73A2-7911-8AF50B29DC4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90D5656D-B16A-18B1-A790-538AB817A94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732179A9-275F-FEF3-042C-4AB3B9CB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B785B252-84B5-5634-9FB4-0C236293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25" name="Line">
              <a:extLst>
                <a:ext uri="{FF2B5EF4-FFF2-40B4-BE49-F238E27FC236}">
                  <a16:creationId xmlns:a16="http://schemas.microsoft.com/office/drawing/2014/main" id="{1DF8A784-7C74-A05E-2009-0B4EC38FF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id="{2E02CEE1-988F-0417-BE5F-BA01AFD1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63A7B886-8E04-5007-BB32-A7D7AE3841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1" y="2202820"/>
            <a:ext cx="6429374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78B44EF-38A4-9707-9ED0-23F22C855C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EB225BD-8BA1-27E0-7708-54249ED7D3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A15189-0EE0-5679-2F6C-19C49A630D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sp>
        <p:nvSpPr>
          <p:cNvPr id="2" name="Rectangle 15">
            <a:extLst>
              <a:ext uri="{FF2B5EF4-FFF2-40B4-BE49-F238E27FC236}">
                <a16:creationId xmlns:a16="http://schemas.microsoft.com/office/drawing/2014/main" id="{D4C88638-6856-0BEB-48E7-78E46B7E57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C2702-2764-1DE3-1940-31386289C0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1779643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.S. Army" descr="U.S. Army">
            <a:extLst>
              <a:ext uri="{FF2B5EF4-FFF2-40B4-BE49-F238E27FC236}">
                <a16:creationId xmlns:a16="http://schemas.microsoft.com/office/drawing/2014/main" id="{0B06A788-76BC-690C-D43E-FC2BDE0FB2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827020" y="2194560"/>
            <a:ext cx="65379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1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198"/>
            <a:ext cx="67951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BB89F-F200-3967-06C8-C1B71C7F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629400"/>
            <a:ext cx="822960" cy="228600"/>
          </a:xfrm>
        </p:spPr>
        <p:txBody>
          <a:bodyPr lIns="0"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0BAD3-337A-DC60-A7ED-BF13F0826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45104" y="6629400"/>
            <a:ext cx="399210" cy="228600"/>
          </a:xfrm>
        </p:spPr>
        <p:txBody>
          <a:bodyPr rIns="0"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7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576077-E818-BDF1-A607-CD878427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72C3-CDF3-44A8-B602-1649B1728485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9DE45-E855-FE62-197B-32BBD9BBBA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7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713ED7-122D-D0BC-7C53-E1C615A94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0832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93023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45ED9-A46E-B9F8-0D30-36DF4C3782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0132BA-B5E7-4FFD-AF6C-169169D47D4A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0D458-416D-011B-0311-0C2B249B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49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E75897-C7CA-D608-954E-EA24E33CBE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A30091-1C2A-4151-8D3C-D1E47A72615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0C8CD-D32C-E34D-BB8E-34B4CB816D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03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FDCDCBF-BE41-ACC6-2307-F24F0B60196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48640" y="1600200"/>
            <a:ext cx="557784" cy="555498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54864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652FE0-2E63-C05D-5D80-EE5429B0A7E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1376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341376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76F3E0A-3A89-0179-6808-7B86658B293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27888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3E5AF74-1A89-50D1-F570-2D534510258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14400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C8174-B194-B25B-91AA-597E72C813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5D703CE-07B4-4C05-A488-B4566700621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9FF259-217B-3F10-C738-AE2C6A9EE8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6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4C21BF-3440-8CAE-0A59-466346C77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012D9A-AE72-0239-7D2F-3E585FB16AD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4BD61C-20BA-43AF-A21F-1DAFB3200099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7D52D1-634D-ECD5-045A-38F96B973A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DEB0DA69-FBF7-5C40-833F-1B7B11772F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97C6E0-6809-7398-D956-E5305EC75B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4E015-ECF9-BB95-F3AC-0C50F6671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70940C-8B04-CB4D-1B44-6768963C04C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rcRect l="26274" t="67"/>
          <a:stretch>
            <a:fillRect/>
          </a:stretch>
        </p:blipFill>
        <p:spPr>
          <a:xfrm>
            <a:off x="10428514" y="411481"/>
            <a:ext cx="1214844" cy="477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411481"/>
            <a:ext cx="8231293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00198"/>
            <a:ext cx="1109472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A505B177-5D6D-67A3-C213-FBD8A41DB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11D7F-02E5-4718-D558-9A38AEFE4A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98B6A5-7EA2-1E58-A263-9A08F2A4D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688" y="6629400"/>
            <a:ext cx="823912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FA4C418-D296-ED76-977B-4AA2E1E82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16" y="6629400"/>
            <a:ext cx="442001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icon&#10;&#10;AI-generated content may be incorrect.">
            <a:extLst>
              <a:ext uri="{FF2B5EF4-FFF2-40B4-BE49-F238E27FC236}">
                <a16:creationId xmlns:a16="http://schemas.microsoft.com/office/drawing/2014/main" id="{84A6E5DC-D173-77B5-CFA6-9D4A8EBB00CD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9926020" y="424087"/>
            <a:ext cx="502494" cy="4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▪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">
          <p15:clr>
            <a:srgbClr val="F26B43"/>
          </p15:clr>
        </p15:guide>
        <p15:guide id="2" pos="345">
          <p15:clr>
            <a:srgbClr val="F26B43"/>
          </p15:clr>
        </p15:guide>
        <p15:guide id="3" pos="7335">
          <p15:clr>
            <a:srgbClr val="F26B43"/>
          </p15:clr>
        </p15:guide>
        <p15:guide id="4" orient="horz" pos="4061">
          <p15:clr>
            <a:srgbClr val="F26B43"/>
          </p15:clr>
        </p15:guide>
        <p15:guide id="6" pos="1018">
          <p15:clr>
            <a:srgbClr val="A4A3A4"/>
          </p15:clr>
        </p15:guide>
        <p15:guide id="7" pos="1248">
          <p15:clr>
            <a:srgbClr val="A4A3A4"/>
          </p15:clr>
        </p15:guide>
        <p15:guide id="8" pos="2148">
          <p15:clr>
            <a:srgbClr val="A4A3A4"/>
          </p15:clr>
        </p15:guide>
        <p15:guide id="9" pos="3052">
          <p15:clr>
            <a:srgbClr val="A4A3A4"/>
          </p15:clr>
        </p15:guide>
        <p15:guide id="10" pos="3954">
          <p15:clr>
            <a:srgbClr val="A4A3A4"/>
          </p15:clr>
        </p15:guide>
        <p15:guide id="11" pos="3724">
          <p15:clr>
            <a:srgbClr val="A4A3A4"/>
          </p15:clr>
        </p15:guide>
        <p15:guide id="12" pos="4858">
          <p15:clr>
            <a:srgbClr val="A4A3A4"/>
          </p15:clr>
        </p15:guide>
        <p15:guide id="13" pos="5784">
          <p15:clr>
            <a:srgbClr val="A4A3A4"/>
          </p15:clr>
        </p15:guide>
        <p15:guide id="14" pos="6660">
          <p15:clr>
            <a:srgbClr val="A4A3A4"/>
          </p15:clr>
        </p15:guide>
        <p15:guide id="15" pos="1920">
          <p15:clr>
            <a:srgbClr val="A4A3A4"/>
          </p15:clr>
        </p15:guide>
        <p15:guide id="16" pos="2822">
          <p15:clr>
            <a:srgbClr val="A4A3A4"/>
          </p15:clr>
        </p15:guide>
        <p15:guide id="17" pos="4626">
          <p15:clr>
            <a:srgbClr val="A4A3A4"/>
          </p15:clr>
        </p15:guide>
        <p15:guide id="18" pos="5530">
          <p15:clr>
            <a:srgbClr val="A4A3A4"/>
          </p15:clr>
        </p15:guide>
        <p15:guide id="19" pos="643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ohmygit.org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EDCD1-8A82-A4DE-9B35-46F95FAC732A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C473F-A75E-4DC2-8570-AE774BD728D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DEDE9-4858-4C27-B4C6-4C6F581083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8D803-C316-B231-5C32-BF98564CBF6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DFB44-CB5A-D055-D208-29292EB83BA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27A23D-1264-C18B-8704-3BB8D3DDA81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5E2838-989D-7DF0-B18F-588792413AF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B0621F-5C65-6818-0B88-534447F06CA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F84DC2-27D1-49EA-21F0-873B61A4379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A21EBF-49CF-7D00-81EE-8DF3FE1242A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F38A44-B326-F4AE-602A-A0BEB3F1F4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58B16-C2F4-48E1-ADC9-25487CB5A9F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DAC0F52-3870-8062-386A-70842807E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Intro to version control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DE5F912C-9782-F91C-A2AE-FB21D97D5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AI2C Tech Intro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345946-3489-83E5-F7D9-C344B837A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Jul 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3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1F6B9F-2A04-09B2-CFE8-42D4BBF89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40E8BFC-6956-77C3-E073-E0D968E0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But why… 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058DC95-2E8A-0960-9E38-B6EABCFAD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73939"/>
            <a:ext cx="10703458" cy="4498259"/>
          </a:xfrm>
        </p:spPr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Most developer teams are not just one person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Having version control limits hassle across changes / teams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See how the code has changed over time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Analyze those changes for problem areas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(an aside) Not just for code… </a:t>
            </a:r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7901-362F-1E42-56AD-DC05AF03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A04D0-09D6-7778-107C-5374D2BA3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4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D7483-4E44-5270-5283-D283BB9DE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53D2A20-1426-D22C-5BE0-07CBC1AC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Git History 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C805DA3-017A-9CDE-0BCA-65C1EE549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73939"/>
            <a:ext cx="10691168" cy="4498259"/>
          </a:xfrm>
        </p:spPr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I keep telling you that you can see what changed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So… how do we do that?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First we need to learn to read diffs… </a:t>
            </a:r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4B30D-7FC2-24DF-5F52-8E77FFB4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C6E71-8D46-8628-538B-49591DC93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0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9160C7-95CD-C68A-BE3D-235310A5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E04C99-8599-E8BE-77F3-E5EBD68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Git Diff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92D14C-8F87-AE28-F203-2F982D3AA5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Command: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diff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diff --cached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diff HEAD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diff &lt;commit1&gt; &lt;commit2&gt;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diff &lt;branch1&gt; &lt;branch2&gt;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diff &lt;commit&gt; &lt;file&gt;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2C8F96-2313-05D6-15BB-6DECF4E18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4500" y="1600199"/>
            <a:ext cx="6651996" cy="4493173"/>
          </a:xfrm>
        </p:spPr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Description: 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Show </a:t>
            </a:r>
            <a:r>
              <a:rPr lang="en-US" sz="2400" err="1">
                <a:solidFill>
                  <a:schemeClr val="bg2"/>
                </a:solidFill>
                <a:ea typeface="+mn-lt"/>
                <a:cs typeface="+mn-lt"/>
              </a:rPr>
              <a:t>unstaged</a:t>
            </a: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 changes.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Show staged changes.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Compare working directory with last commit.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Compare two commits.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Show differences between two branches.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Compare a file between commits.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90316-FA76-9521-5263-EFDE5354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32AD1-4AA9-C150-4DEE-D0FDA57A2C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3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4E5F7-3F28-FE0F-9C30-7DC4F06B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A198B8-25F4-6C2F-0404-330DE8AA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Spot the diff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526E-BC71-08B9-10A6-0624BAA4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432AD-8244-574A-BB08-F055B410B6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" name="Picture 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6A3E6E4-6A9A-4775-0AFD-A1FA6735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9" y="2126703"/>
            <a:ext cx="5335641" cy="3511113"/>
          </a:xfrm>
          <a:prstGeom prst="rect">
            <a:avLst/>
          </a:prstGeom>
        </p:spPr>
      </p:pic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85EAEA22-DBC0-F4D4-DE93-6E694F5A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40" y="2127853"/>
            <a:ext cx="51911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6E113-9520-76BB-7311-5199A47C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D4F074-29CC-425F-A9BA-7306DF2E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Spot the diff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72543A-FEB5-9BEE-A600-01AAD255C6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Diffed two files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File metadata…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File “a” is denoted by ‘-’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File “b” is denoted by ‘+’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46E995-0C9F-7482-F0D4-A74656678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728E7-F247-12C1-5B59-3999981A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3FA63-BA28-9D37-69DD-DE1BC0FAE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 descr="A computer screen with text and symbols&#10;&#10;AI-generated content may be incorrect.">
            <a:extLst>
              <a:ext uri="{FF2B5EF4-FFF2-40B4-BE49-F238E27FC236}">
                <a16:creationId xmlns:a16="http://schemas.microsoft.com/office/drawing/2014/main" id="{3A8B33F8-1166-CD7C-6907-A3487D01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41" y="1606605"/>
            <a:ext cx="61722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743928-4189-0112-07A1-955A8C6F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82C0A9-2D5F-84C0-D2DA-90014BCB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Spot the diff, again </a:t>
            </a:r>
            <a:endParaRPr lang="en-US" dirty="0"/>
          </a:p>
        </p:txBody>
      </p:sp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B69FCDD-5B05-FA93-1B61-E9AA8D681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2393" y="1328737"/>
            <a:ext cx="4049110" cy="4733925"/>
          </a:xfrm>
          <a:prstGeom prst="rect">
            <a:avLst/>
          </a:prstGeom>
        </p:spPr>
      </p:pic>
      <p:pic>
        <p:nvPicPr>
          <p:cNvPr id="10" name="Content Placeholder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10C3DCD-DC1C-01B3-99CA-DC906DC43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09619" y="1328737"/>
            <a:ext cx="3908862" cy="47339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2E1A9-CEDF-9BB2-45CC-BEB4C3999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A0884-F641-1F82-A7BD-A28D52123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02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F130F-0328-2B19-5D71-4B1C0ABBB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558BE9F-45B7-662D-AB20-FEEC6F7D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Spot the diff, again 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65F15-10BB-4BD1-E626-03677AF6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81CD0-7F28-136D-16CC-5E1525A4B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Content Placeholder 5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1D350C1C-F84E-D113-AB38-031BF7540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182" y="875069"/>
            <a:ext cx="5487665" cy="529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3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E1DC4-F178-57BD-BA4A-7B119D23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930720-246E-0FFE-1FBF-8457F8D8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Git Log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425098-E0E8-9D13-46A3-5D884F19CB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Command: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log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log --</a:t>
            </a:r>
            <a:r>
              <a:rPr lang="en-US" sz="2400" err="1">
                <a:solidFill>
                  <a:schemeClr val="bg2"/>
                </a:solidFill>
                <a:ea typeface="+mn-lt"/>
                <a:cs typeface="+mn-lt"/>
              </a:rPr>
              <a:t>oneline</a:t>
            </a: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log -p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log --stat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log --graph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log &lt;file&gt;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log -n &lt;num&gt;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solidFill>
                <a:srgbClr val="FFCC01"/>
              </a:solidFill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63DF85-B3D6-28CC-8B05-4EB019660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2466" y="1600199"/>
            <a:ext cx="8084030" cy="4493173"/>
          </a:xfrm>
        </p:spPr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Description: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Show commit history.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Condensed log (1 line per commit).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Show log with diffs.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Show summary of changes per file.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Show commit history as a graph (great with branches).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Show commit history for a specific file.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Show the latest &lt;num&gt; commits.</a:t>
            </a:r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1607C-3AE0-F1F5-C41C-3AFEC418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95449-A3A6-64A4-88F2-B78E2A1B9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2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AD590-5932-658B-3F6A-1D007E522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1BEB499-27DD-F631-5B44-56CBC1E3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Hands-On #2 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435017B-3387-8555-3E73-4F5B89B25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Practice viewing file changes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Practice comparing commits </a:t>
            </a:r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E63EA-9D3D-826B-B6E4-CA3BC790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5FB1A-2C14-1A6D-F440-963DA837E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76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B1A33-381A-9897-5C41-38EEF606E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7CF0806-29BA-EC5A-3652-B688E825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Why the command line??? 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E311225-CC60-ED3A-D9DA-F0D6DB32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73939"/>
            <a:ext cx="10691168" cy="4498259"/>
          </a:xfrm>
        </p:spPr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Good practice using terminals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Not every UI exposes all the commands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Most servers are terminal-only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Using commands allows us to automate / script / chain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Reading documentation for command-line utilities is an art… </a:t>
            </a:r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9C3AF-8830-886A-69B2-529B0E41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36E55-B204-5E29-3C67-1F213649C7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4CE5AE-5F74-8B53-9A6A-107510D6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2"/>
                </a:solidFill>
                <a:ea typeface="+mj-lt"/>
                <a:cs typeface="+mj-lt"/>
              </a:rPr>
              <a:t>Objectives</a:t>
            </a:r>
          </a:p>
          <a:p>
            <a:endParaRPr lang="en-US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C1A4853-2BE5-324F-194E-A65A4FDE2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79025"/>
            <a:ext cx="10697101" cy="4493173"/>
          </a:xfrm>
        </p:spPr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Discuss basic git concepts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Use basic git commands to manage a local repository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Use basic git commands to view a repository’s history and changes </a:t>
            </a:r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76938-33C4-D69D-C040-76FBCAEE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8FC7C2-68FB-353B-BACE-D9C68FBC7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33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6BD7A-4F57-8ED8-EBE6-B9B97519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2C3B94-4852-56B3-0D0C-8700717B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In Case of Fire…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Content Placeholder 9" descr="A close-up of a computer&#10;&#10;AI-generated content may be incorrect.">
            <a:extLst>
              <a:ext uri="{FF2B5EF4-FFF2-40B4-BE49-F238E27FC236}">
                <a16:creationId xmlns:a16="http://schemas.microsoft.com/office/drawing/2014/main" id="{FA1D3C3A-C26E-66C3-22FD-8B5B5B4CB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2521" y="877614"/>
            <a:ext cx="4531162" cy="604344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09155-3727-DC03-48A1-D1809308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93CC0-967A-C84C-5241-C60723A89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Content Placeholder 8" descr="A black text with black text&#10;&#10;AI-generated content may be incorrect.">
            <a:extLst>
              <a:ext uri="{FF2B5EF4-FFF2-40B4-BE49-F238E27FC236}">
                <a16:creationId xmlns:a16="http://schemas.microsoft.com/office/drawing/2014/main" id="{1FBF89BC-3A4A-FDC4-DCC1-CD8C51BE41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3454" y="2757487"/>
            <a:ext cx="45148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653CF-5CCF-C9E9-39AB-81E93321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B82775A-8D31-12B7-A48F-C0E412C7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/>
                </a:solidFill>
                <a:cs typeface="Arial"/>
              </a:rPr>
              <a:t>Other</a:t>
            </a:r>
            <a:r>
              <a:rPr lang="en-US" sz="2800" dirty="0">
                <a:solidFill>
                  <a:schemeClr val="bg2"/>
                </a:solidFill>
                <a:ea typeface="+mj-lt"/>
                <a:cs typeface="+mj-lt"/>
              </a:rPr>
              <a:t> Resources (HIGHLY RECOMMEND)</a:t>
            </a:r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F01D8A9-D050-2550-2A31-5FDF48CDE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Oh My Git!</a:t>
            </a:r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Git Branching</a:t>
            </a:r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0DBB-1162-B931-327E-FF725C8D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B1D99-871F-2536-4E98-5C02CA4DA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67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A26FA-DFD7-0B8B-B27D-F55D9F1DC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7B8750D-6E80-FCBE-BF8C-DE2EEA96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How are you feeling? 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97105-2E2E-3264-9D18-9B74D6CBC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15DA8-A249-76F0-2CD1-97E6F0992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Google Shape;225;p33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BE299F56-D95C-4B2F-2456-58FE1546EC1F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3868" y="1599125"/>
            <a:ext cx="5715000" cy="4264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527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37AD08-EC1C-1309-E9ED-01C5A144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585710-9BDB-3AC3-13BA-69F7E5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Finding help…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005C9E-7749-CCEB-3586-A6D555B671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Often, `command --help`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Other times, `man command`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“Manual pages” -&gt;  “</a:t>
            </a:r>
            <a:r>
              <a:rPr lang="en-US" sz="2800" dirty="0" err="1">
                <a:solidFill>
                  <a:schemeClr val="bg2"/>
                </a:solidFill>
                <a:ea typeface="+mn-lt"/>
                <a:cs typeface="+mn-lt"/>
              </a:rPr>
              <a:t>manpages</a:t>
            </a:r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” -&gt; “man”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FFC8C2-761E-FEAF-E5B4-AC96F1B3E1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Of course: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Documentation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 err="1">
                <a:solidFill>
                  <a:schemeClr val="bg2"/>
                </a:solidFill>
                <a:ea typeface="+mn-lt"/>
                <a:cs typeface="+mn-lt"/>
              </a:rPr>
              <a:t>Stackoverflow</a:t>
            </a: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Reddit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err="1">
                <a:solidFill>
                  <a:schemeClr val="bg2"/>
                </a:solidFill>
                <a:ea typeface="+mn-lt"/>
                <a:cs typeface="+mn-lt"/>
              </a:rPr>
              <a:t>Chatgpt</a:t>
            </a: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Google </a:t>
            </a:r>
            <a:endParaRPr lang="en-US" sz="24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B7282-72E0-35F1-C478-541A6288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3D2A-0774-3147-18DE-36AE340BD8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06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BB57D-8430-994A-4CAF-4CD773B4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9;p29" descr="A red puppet with a hat on&#10;&#10;AI-generated content may be incorrect.">
            <a:extLst>
              <a:ext uri="{FF2B5EF4-FFF2-40B4-BE49-F238E27FC236}">
                <a16:creationId xmlns:a16="http://schemas.microsoft.com/office/drawing/2014/main" id="{F6EBA7EB-ACD9-1C56-E169-143645ABAE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19112" y="3744835"/>
            <a:ext cx="4706921" cy="28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3C8F621E-22AF-FF58-BCCA-8D5795F4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Other useful commands 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3109621-E362-245F-CBD0-70396B4AA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73939"/>
            <a:ext cx="10691168" cy="4498259"/>
          </a:xfrm>
        </p:spPr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history – </a:t>
            </a:r>
            <a:r>
              <a:rPr lang="en-US" sz="2800" dirty="0" err="1">
                <a:solidFill>
                  <a:schemeClr val="bg2"/>
                </a:solidFill>
                <a:ea typeface="+mn-lt"/>
                <a:cs typeface="+mn-lt"/>
              </a:rPr>
              <a:t>linux</a:t>
            </a:r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 command history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grep – pattern matching utility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 err="1">
                <a:solidFill>
                  <a:schemeClr val="bg2"/>
                </a:solidFill>
                <a:ea typeface="+mn-lt"/>
                <a:cs typeface="+mn-lt"/>
              </a:rPr>
              <a:t>wc</a:t>
            </a:r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 – word count – counts lines, words, chars or bytes in file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ssh – secure shell – connect to remote systems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|, &gt;, &gt;&gt;, &lt;, &amp;&amp;, || - ways to interact with a line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E46ED-0A8F-9246-2F7D-36EB4153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7E74C-83E1-CF66-3676-DD4DDCDFDC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EE4A9-CEA9-83B3-0BA8-CED2F7C0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4B5240A-99D6-53AD-2721-63A67779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Version control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BBBFE26-DB92-CBE9-9AFF-38ADACE5D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endParaRPr lang="en-US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94333-C57F-5C54-6267-5219463A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7C5CB-085D-D093-606F-9CB494AAB7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Google Shape;102;p15" descr="A comic strip of a person sitting at a computer&#10;&#10;AI-generated content may be incorrect.">
            <a:extLst>
              <a:ext uri="{FF2B5EF4-FFF2-40B4-BE49-F238E27FC236}">
                <a16:creationId xmlns:a16="http://schemas.microsoft.com/office/drawing/2014/main" id="{67769FC9-AFC1-5A23-853F-B923857EEC9D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0314" y="447122"/>
            <a:ext cx="4634883" cy="6179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67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85D2E-44A6-069D-18C0-CBEC80FFF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115627F-B3CB-8941-3E66-EF077F7A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Common version control systems (VCS)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AC2A617-F3EB-9F96-1D7E-21519952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cs typeface="Arial"/>
              </a:rPr>
              <a:t>93% of developers use git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23923-6D25-2AD7-19A7-598CFB96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BAD92-F419-3910-AFC3-9DE4F5782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blue background with a black and red line&#10;&#10;AI-generated content may be incorrect.">
            <a:extLst>
              <a:ext uri="{FF2B5EF4-FFF2-40B4-BE49-F238E27FC236}">
                <a16:creationId xmlns:a16="http://schemas.microsoft.com/office/drawing/2014/main" id="{725216B8-C405-AC29-7CB4-2911CDB6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79" y="3444978"/>
            <a:ext cx="5768770" cy="32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2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7BB99-70CC-57D3-531D-4BFE3EBA9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F3716EEF-62E5-2565-FCEF-78B9908B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Git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47C5FCB-334A-33CF-E34E-EA9C23DA7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Made by Linus Torvalds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Wrote the basics in about two weeks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The first commit was for git itself </a:t>
            </a:r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A20E2-C141-2F78-6ECB-818A4EE9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486D5-296E-51BE-9566-697836CD46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 descr="A close up of a logo&#10;&#10;AI-generated content may be incorrect.">
            <a:extLst>
              <a:ext uri="{FF2B5EF4-FFF2-40B4-BE49-F238E27FC236}">
                <a16:creationId xmlns:a16="http://schemas.microsoft.com/office/drawing/2014/main" id="{7F706B8E-FC50-C2A7-1B23-D319A007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69" y="4108655"/>
            <a:ext cx="49244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8D042-A1D7-1AFD-DA1F-DD1B1692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57A5F5D-3A64-3868-3FA2-B44F2927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why git?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579D97B-AE92-20BE-BA89-672A3FC56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73939"/>
            <a:ext cx="10678877" cy="4498259"/>
          </a:xfrm>
        </p:spPr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Quoting Linus: "I'm an egotistical bastard, and I name all my projects after myself. First 'Linux', now 'Git'".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Alternatively, in Linus' own words as the inventor of Git: "git" can mean anything, depending on your mood: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Random three-letter combination that is pronounceable, and not actually used by any common UNIX command. The fact that it is a mispronunciation of "get" may or may not be relevant. </a:t>
            </a:r>
            <a:endParaRPr lang="en-US" sz="240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Stupid. Contemptible and despicable. Simple. Take your pick from the dictionary of slang.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"Global information tracker": you're in a good mood, and it actually works for you. Angels sing and light suddenly fills the room.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"Goddamn idiotic truckload of </a:t>
            </a:r>
            <a:r>
              <a:rPr lang="en-US" sz="2400" dirty="0" err="1">
                <a:solidFill>
                  <a:schemeClr val="bg2"/>
                </a:solidFill>
                <a:ea typeface="+mn-lt"/>
                <a:cs typeface="+mn-lt"/>
              </a:rPr>
              <a:t>sh</a:t>
            </a: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*t": when it breaks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4C5A2-1CBF-6C4F-DC42-35DA87A1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960FC-F152-20AC-905C-8D4F20229A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E56E2B-F7F0-66BD-FE9C-392C1437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Basic ideas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D88B9-3357-EC07-CBC8-2BC307869C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cs typeface="Arial"/>
              </a:rPr>
              <a:t>Terminology: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Repository (today)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Clone (today)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Stage (today)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Commit (today)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Branch (later)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Merge (later)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Fetch (later)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Pull (later)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Push (later)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E78C1C-E064-347C-2437-40225FA9E3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>
                <a:solidFill>
                  <a:schemeClr val="bg2"/>
                </a:solidFill>
                <a:cs typeface="Arial"/>
              </a:rPr>
              <a:t>Process: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>
                <a:solidFill>
                  <a:schemeClr val="bg2"/>
                </a:solidFill>
                <a:cs typeface="Arial"/>
              </a:rPr>
              <a:t>Initialize repository (or clone)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>
                <a:solidFill>
                  <a:schemeClr val="bg2"/>
                </a:solidFill>
                <a:cs typeface="Arial"/>
              </a:rPr>
              <a:t>Make changes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Stage changes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Commit changes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>
                <a:solidFill>
                  <a:schemeClr val="bg2"/>
                </a:solidFill>
                <a:cs typeface="Arial"/>
              </a:rPr>
              <a:t>???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Profit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E2388-31A1-DD2E-2E5F-A5BD9A217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1A057-81B7-19AA-B0FD-7BF9FCA71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4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B4DD6-0572-6496-B641-417F5A14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559A0F-BCCF-12A5-498A-313E9FB9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Git Commit / Reset / Revert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6D7DA5-0E9C-2B95-6A69-5701F534A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Command: 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commit -m "message"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commit -a -m "message"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commit --amend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reset HEAD~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 sz="2400" dirty="0">
              <a:solidFill>
                <a:schemeClr val="bg2"/>
              </a:solidFill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git revert &lt;commit&gt;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35D806-BB4B-7CEA-9857-29E498D7B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1362" y="1600199"/>
            <a:ext cx="6665134" cy="4493173"/>
          </a:xfrm>
        </p:spPr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Description: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Commit staged changes with a message.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Stage all modified (tracked) files and commit.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Modify the last commit (message or content).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Undo the last commit but keep the changes </a:t>
            </a:r>
            <a:r>
              <a:rPr lang="en-US" sz="2400" err="1">
                <a:solidFill>
                  <a:schemeClr val="bg2"/>
                </a:solidFill>
                <a:ea typeface="+mn-lt"/>
                <a:cs typeface="+mn-lt"/>
              </a:rPr>
              <a:t>unstaged</a:t>
            </a: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Create a new commit that reverses a specific commit. </a:t>
            </a:r>
            <a:endParaRPr lang="en-US" sz="2400" dirty="0">
              <a:solidFill>
                <a:schemeClr val="bg2"/>
              </a:solidFill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49615-3E9C-82EE-C7E4-4555D57B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D5FBF-6A85-934C-6DA6-E03ED7FB2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6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0A854-9ECE-80B4-97B9-D0BCFBF49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F25314A1-6104-A083-DC28-B0012EFC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Hands-On #1 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C8AB5C9-8B69-4827-351C-44A79CA49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Initialize repository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Make some changes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Observe effects of changes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Stage changes </a:t>
            </a:r>
            <a:endParaRPr lang="en-US" sz="2800" dirty="0">
              <a:solidFill>
                <a:schemeClr val="bg2"/>
              </a:solidFill>
              <a:cs typeface="Arial"/>
            </a:endParaRPr>
          </a:p>
          <a:p>
            <a:r>
              <a:rPr lang="en-US" sz="2800" dirty="0">
                <a:solidFill>
                  <a:schemeClr val="bg2"/>
                </a:solidFill>
                <a:ea typeface="+mn-lt"/>
                <a:cs typeface="+mn-lt"/>
              </a:rPr>
              <a:t>Commit changes </a:t>
            </a:r>
            <a:endParaRPr lang="en-US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6C475F-2C9D-BB58-09F7-67FF6C50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B195D-965B-A341-E66C-DE12DD07E4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90401"/>
      </p:ext>
    </p:extLst>
  </p:cSld>
  <p:clrMapOvr>
    <a:masterClrMapping/>
  </p:clrMapOvr>
</p:sld>
</file>

<file path=ppt/theme/theme1.xml><?xml version="1.0" encoding="utf-8"?>
<a:theme xmlns:a="http://schemas.openxmlformats.org/drawingml/2006/main" name="US Army 2023 AFC DEVCOM Logo">
  <a:themeElements>
    <a:clrScheme name="US Army Color Palette">
      <a:dk1>
        <a:srgbClr val="000000"/>
      </a:dk1>
      <a:lt1>
        <a:srgbClr val="FFFFFF"/>
      </a:lt1>
      <a:dk2>
        <a:srgbClr val="221F20"/>
      </a:dk2>
      <a:lt2>
        <a:srgbClr val="FFCC01"/>
      </a:lt2>
      <a:accent1>
        <a:srgbClr val="221F20"/>
      </a:accent1>
      <a:accent2>
        <a:srgbClr val="FFCC01"/>
      </a:accent2>
      <a:accent3>
        <a:srgbClr val="727365"/>
      </a:accent3>
      <a:accent4>
        <a:srgbClr val="D5D5D7"/>
      </a:accent4>
      <a:accent5>
        <a:srgbClr val="565557"/>
      </a:accent5>
      <a:accent6>
        <a:srgbClr val="BFB8A6"/>
      </a:accent6>
      <a:hlink>
        <a:srgbClr val="565557"/>
      </a:hlink>
      <a:folHlink>
        <a:srgbClr val="305B6E"/>
      </a:folHlink>
    </a:clrScheme>
    <a:fontScheme name="US Army 2023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US Army 2023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  <a:miter/>
        </a:ln>
      </a:spPr>
      <a:bodyPr/>
      <a:lstStyle>
        <a:defPPr algn="ctr">
          <a:lnSpc>
            <a:spcPct val="95000"/>
          </a:lnSpc>
          <a:defRPr sz="17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rgbClr val="FFFFFF"/>
        </a:fontRef>
      </a:style>
    </a:spDef>
    <a:lnDef>
      <a:spPr>
        <a:ln w="12700" cap="flat">
          <a:miter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rgbClr val="FFFFFF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2880" indent="-182880">
          <a:lnSpc>
            <a:spcPct val="95000"/>
          </a:lnSpc>
          <a:spcBef>
            <a:spcPts val="1000"/>
          </a:spcBef>
          <a:buSzPct val="100000"/>
          <a:buFont typeface="Arial"/>
          <a:buChar char="▪"/>
          <a:defRPr sz="1700"/>
        </a:defPPr>
      </a:lstStyle>
    </a:txDef>
  </a:objectDefaults>
  <a:extraClrSchemeLst/>
  <a:custClrLst>
    <a:custClr name="Army Black">
      <a:srgbClr val="221F20"/>
    </a:custClr>
    <a:custClr name="Army Gold">
      <a:srgbClr val="FFCC01"/>
    </a:custClr>
    <a:custClr name="White">
      <a:srgbClr val="FFFFFF"/>
    </a:custClr>
    <a:custClr name="Army Green">
      <a:srgbClr val="2F372F"/>
    </a:custClr>
    <a:custClr name="Tan">
      <a:srgbClr val="F1E4C7"/>
    </a:custClr>
    <a:custClr name="Field 01">
      <a:srgbClr val="727365"/>
    </a:custClr>
    <a:custClr name="Field 02">
      <a:srgbClr val="BFB8A6"/>
    </a:custClr>
    <a:custClr name="Gray 01">
      <a:srgbClr val="565557"/>
    </a:custClr>
    <a:custClr name="Gray 02">
      <a:srgbClr val="D5D5D7"/>
    </a:custClr>
    <a:custClr name="Highlight Orange">
      <a:srgbClr val="F16521"/>
    </a:custClr>
    <a:custClr name="Highlight Green">
      <a:srgbClr val="2DAA27"/>
    </a:custClr>
    <a:custClr name="Highlight Red">
      <a:srgbClr val="CF0000"/>
    </a:custClr>
  </a:custClrLst>
  <a:extLst>
    <a:ext uri="{05A4C25C-085E-4340-85A3-A5531E510DB2}">
      <thm15:themeFamily xmlns:thm15="http://schemas.microsoft.com/office/thememl/2012/main" name="US Army PowerPoint 16x9 12Feb2023" id="{3EB2FCAD-453B-4F97-9379-31EB449BB4A1}" vid="{CCBAEC26-5D3F-44DD-9C13-DB69982D46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ame_x0028_Outlook_x0029_ xmlns="819a213c-e595-4af7-868c-5311d0f07b09">
      <UserInfo>
        <DisplayName/>
        <AccountId xsi:nil="true"/>
        <AccountType/>
      </UserInfo>
    </Name_x0028_Outlook_x0029_>
    <_ip_UnifiedCompliancePolicyUIAction xmlns="http://schemas.microsoft.com/sharepoint/v3" xsi:nil="true"/>
    <TaxCatchAll xmlns="43c4306d-bcae-48a3-b5b4-6245fba36c72">
      <Value>117</Value>
      <Value>336</Value>
      <Value>352</Value>
      <Value>332</Value>
      <Value>330</Value>
      <Value>5</Value>
      <Value>88</Value>
      <Value>2</Value>
      <Value>1</Value>
    </TaxCatchAll>
    <Project xmlns="819a213c-e595-4af7-868c-5311d0f07b09">Shrike</Project>
    <b3e0283348f04d719dc2db6c1ad0eab0 xmlns="819a213c-e595-4af7-868c-5311d0f07b09">
      <Terms xmlns="http://schemas.microsoft.com/office/infopath/2007/PartnerControls"/>
    </b3e0283348f04d719dc2db6c1ad0eab0>
    <kf4578e6b9744d06891b013fb9171991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FCAI</TermName>
          <TermId xmlns="http://schemas.microsoft.com/office/infopath/2007/PartnerControls">fd9e9f27-4afa-4bd6-9815-b72522a6dee4</TermId>
        </TermInfo>
      </Terms>
    </kf4578e6b9744d06891b013fb9171991>
    <e7bf107ab2e246c2ae3b25ccb19c4fe7 xmlns="819a213c-e595-4af7-868c-5311d0f07b09">
      <Terms xmlns="http://schemas.microsoft.com/office/infopath/2007/PartnerControls"/>
    </e7bf107ab2e246c2ae3b25ccb19c4fe7>
    <Status xmlns="819a213c-e595-4af7-868c-5311d0f07b09">NA</Status>
    <k1cd0d7a50e348e5b2cecacdbb53a3ff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6c779868-fdfe-4433-a583-74f72965e832</TermId>
        </TermInfo>
      </Terms>
    </k1cd0d7a50e348e5b2cecacdbb53a3ff>
    <k4bd3d618c344bb496a0035fa1bfa95e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14e9068e-14f9-49cc-a753-38a742264b27</TermId>
        </TermInfo>
      </Terms>
    </k4bd3d618c344bb496a0035fa1bfa95e>
    <m3911d227d12438196938f21bccbb829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Unclassified</TermName>
          <TermId xmlns="http://schemas.microsoft.com/office/infopath/2007/PartnerControls">0e44ab2e-9e75-4d69-bacf-b9adbba64961</TermId>
        </TermInfo>
      </Terms>
    </m3911d227d12438196938f21bccbb829>
    <j85403ed819e4ad59bb8aa44734c7278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c413e2e5-7da6-4fb4-9318-c07a4c95104c</TermId>
        </TermInfo>
      </Terms>
    </j85403ed819e4ad59bb8aa44734c7278>
    <e41571422c3345b4bda9d3ac979b0442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Destroy</TermName>
          <TermId xmlns="http://schemas.microsoft.com/office/infopath/2007/PartnerControls">81460359-14dd-47b4-9102-5fada66d1614</TermId>
        </TermInfo>
      </Terms>
    </e41571422c3345b4bda9d3ac979b0442>
    <b2c7cbb6fa064dd095a8ebf73878e15c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</TermName>
          <TermId xmlns="http://schemas.microsoft.com/office/infopath/2007/PartnerControls">e66b2925-d207-445d-a7ac-7bf5587a61c3</TermId>
        </TermInfo>
      </Terms>
    </b2c7cbb6fa064dd095a8ebf73878e15c>
    <n050dff107b041e7a8136cabb03c9f16 xmlns="819a213c-e595-4af7-868c-5311d0f07b09">
      <Terms xmlns="http://schemas.microsoft.com/office/infopath/2007/PartnerControls"/>
    </n050dff107b041e7a8136cabb03c9f16>
    <dbcc5996da9743a2aff52ccb96daf316 xmlns="819a213c-e595-4af7-868c-5311d0f07b09">
      <Terms xmlns="http://schemas.microsoft.com/office/infopath/2007/PartnerControls"/>
    </dbcc5996da9743a2aff52ccb96daf316>
    <_ip_UnifiedCompliancePolicyProperties xmlns="http://schemas.microsoft.com/sharepoint/v3" xsi:nil="true"/>
    <Comments xmlns="819a213c-e595-4af7-868c-5311d0f07b09" xsi:nil="true"/>
    <_dlc_DocIdPersistId xmlns="43c4306d-bcae-48a3-b5b4-6245fba36c72" xsi:nil="true"/>
    <_dlc_DocIdUrl xmlns="43c4306d-bcae-48a3-b5b4-6245fba36c72">
      <Url>https://armyeitaas.sharepoint-mil.us/teams/AI2CKMDevelopmentTeam/_layouts/15/DocIdRedir.aspx?ID=PNCAVZZWCJMJ-719779062-26496</Url>
      <Description>PNCAVZZWCJMJ-719779062-26496</Description>
    </_dlc_DocIdUrl>
    <Teams xmlns="819a213c-e595-4af7-868c-5311d0f07b09">NA</Teams>
    <lcf76f155ced4ddcb4097134ff3c332f xmlns="819a213c-e595-4af7-868c-5311d0f07b09">
      <Terms xmlns="http://schemas.microsoft.com/office/infopath/2007/PartnerControls"/>
    </lcf76f155ced4ddcb4097134ff3c332f>
    <kf187aa08ef840c0be306c2b7cf181cc xmlns="819a213c-e595-4af7-868c-5311d0f07b09">
      <Terms xmlns="http://schemas.microsoft.com/office/infopath/2007/PartnerControls"/>
    </kf187aa08ef840c0be306c2b7cf181cc>
    <k8ed72fc0ac74230bc2bce9a30aa3ff1 xmlns="819a213c-e595-4af7-868c-5311d0f07b09">
      <Terms xmlns="http://schemas.microsoft.com/office/infopath/2007/PartnerControls"/>
    </k8ed72fc0ac74230bc2bce9a30aa3ff1>
    <j3cec2dc15da4ea9ae4c2914aab734b8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Unofficial</TermName>
          <TermId xmlns="http://schemas.microsoft.com/office/infopath/2007/PartnerControls">fb72a3e1-cd07-4e90-8aa1-1e35bcf7448f</TermId>
        </TermInfo>
      </Terms>
    </j3cec2dc15da4ea9ae4c2914aab734b8>
    <_dlc_DocId xmlns="43c4306d-bcae-48a3-b5b4-6245fba36c72">PNCAVZZWCJMJ-719779062-26496</_dlc_DocId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4FEF590B341F46AAAF568C3B82DA74" ma:contentTypeVersion="126" ma:contentTypeDescription="Create a new document." ma:contentTypeScope="" ma:versionID="da2759216466bc3ec804369b15a902a5">
  <xsd:schema xmlns:xsd="http://www.w3.org/2001/XMLSchema" xmlns:xs="http://www.w3.org/2001/XMLSchema" xmlns:p="http://schemas.microsoft.com/office/2006/metadata/properties" xmlns:ns1="http://schemas.microsoft.com/sharepoint/v3" xmlns:ns2="819a213c-e595-4af7-868c-5311d0f07b09" xmlns:ns3="43c4306d-bcae-48a3-b5b4-6245fba36c72" targetNamespace="http://schemas.microsoft.com/office/2006/metadata/properties" ma:root="true" ma:fieldsID="23a203c7101a14e7e286c2f61aba86b7" ns1:_="" ns2:_="" ns3:_="">
    <xsd:import namespace="http://schemas.microsoft.com/sharepoint/v3"/>
    <xsd:import namespace="819a213c-e595-4af7-868c-5311d0f07b09"/>
    <xsd:import namespace="43c4306d-bcae-48a3-b5b4-6245fba36c72"/>
    <xsd:element name="properties">
      <xsd:complexType>
        <xsd:sequence>
          <xsd:element name="documentManagement">
            <xsd:complexType>
              <xsd:all>
                <xsd:element ref="ns2:Name_x0028_Outlook_x0029_" minOccurs="0"/>
                <xsd:element ref="ns2:Status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k1cd0d7a50e348e5b2cecacdbb53a3ff" minOccurs="0"/>
                <xsd:element ref="ns3:TaxCatchAll" minOccurs="0"/>
                <xsd:element ref="ns2:k4bd3d618c344bb496a0035fa1bfa95e" minOccurs="0"/>
                <xsd:element ref="ns2:b3e0283348f04d719dc2db6c1ad0eab0" minOccurs="0"/>
                <xsd:element ref="ns2:n050dff107b041e7a8136cabb03c9f16" minOccurs="0"/>
                <xsd:element ref="ns2:m3911d227d12438196938f21bccbb829" minOccurs="0"/>
                <xsd:element ref="ns2:kf187aa08ef840c0be306c2b7cf181cc" minOccurs="0"/>
                <xsd:element ref="ns2:dbcc5996da9743a2aff52ccb96daf316" minOccurs="0"/>
                <xsd:element ref="ns2:e7bf107ab2e246c2ae3b25ccb19c4fe7" minOccurs="0"/>
                <xsd:element ref="ns2:k8ed72fc0ac74230bc2bce9a30aa3ff1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j3cec2dc15da4ea9ae4c2914aab734b8" minOccurs="0"/>
                <xsd:element ref="ns2:j85403ed819e4ad59bb8aa44734c7278" minOccurs="0"/>
                <xsd:element ref="ns3:_dlc_DocId" minOccurs="0"/>
                <xsd:element ref="ns3:_dlc_DocIdUrl" minOccurs="0"/>
                <xsd:element ref="ns3:_dlc_DocIdPersistId" minOccurs="0"/>
                <xsd:element ref="ns2:lcf76f155ced4ddcb4097134ff3c332f" minOccurs="0"/>
                <xsd:element ref="ns2:b2c7cbb6fa064dd095a8ebf73878e15c" minOccurs="0"/>
                <xsd:element ref="ns2:e41571422c3345b4bda9d3ac979b0442" minOccurs="0"/>
                <xsd:element ref="ns2:kf4578e6b9744d06891b013fb9171991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Teams" minOccurs="0"/>
                <xsd:element ref="ns2:MediaServiceObjectDetectorVersions" minOccurs="0"/>
                <xsd:element ref="ns2:MediaServiceSearchProperties" minOccurs="0"/>
                <xsd:element ref="ns2:Comments" minOccurs="0"/>
                <xsd:element ref="ns2:MediaServiceBillingMetadata" minOccurs="0"/>
                <xsd:element ref="ns2:Projec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56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57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9a213c-e595-4af7-868c-5311d0f07b09" elementFormDefault="qualified">
    <xsd:import namespace="http://schemas.microsoft.com/office/2006/documentManagement/types"/>
    <xsd:import namespace="http://schemas.microsoft.com/office/infopath/2007/PartnerControls"/>
    <xsd:element name="Name_x0028_Outlook_x0029_" ma:index="7" nillable="true" ma:displayName="Name (Outlook)" ma:format="Dropdown" ma:list="UserInfo" ma:SharePointGroup="0" ma:internalName="Name_x0028_Outlook_x0029_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atus" ma:index="16" nillable="true" ma:displayName="Status" ma:format="Dropdown" ma:hidden="true" ma:internalName="Status" ma:readOnly="false">
      <xsd:simpleType>
        <xsd:restriction base="dms:Choice">
          <xsd:enumeration value="Current"/>
          <xsd:enumeration value="Archive/Old"/>
          <xsd:enumeration value="NA"/>
          <xsd:enumeration value="Draft"/>
        </xsd:restriction>
      </xsd:simpleType>
    </xsd:element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5" nillable="true" ma:displayName="Tags" ma:hidden="true" ma:internalName="MediaServiceAutoTags" ma:readOnly="true">
      <xsd:simpleType>
        <xsd:restriction base="dms:Text"/>
      </xsd:simpleType>
    </xsd:element>
    <xsd:element name="MediaServiceOCR" ma:index="26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2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8" nillable="true" ma:displayName="MediaServiceEventHashCode" ma:hidden="true" ma:internalName="MediaServiceEventHashCode" ma:readOnly="true">
      <xsd:simpleType>
        <xsd:restriction base="dms:Text"/>
      </xsd:simpleType>
    </xsd:element>
    <xsd:element name="k1cd0d7a50e348e5b2cecacdbb53a3ff" ma:index="29" nillable="true" ma:taxonomy="true" ma:internalName="k1cd0d7a50e348e5b2cecacdbb53a3ff" ma:taxonomyFieldName="Solicitation_x0020_Status" ma:displayName="Solicitation Status" ma:readOnly="false" ma:default="1;#NA|6c779868-fdfe-4433-a583-74f72965e832" ma:fieldId="{41cd0d7a-50e3-48e5-b2ce-cacdbb53a3ff}" ma:sspId="cc874fec-6985-468d-9a86-0194f6fd86dc" ma:termSetId="a7e84a42-a39b-4531-845c-ea1fc61829d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k4bd3d618c344bb496a0035fa1bfa95e" ma:index="31" nillable="true" ma:taxonomy="true" ma:internalName="k4bd3d618c344bb496a0035fa1bfa95e" ma:taxonomyFieldName="LOE" ma:displayName="LOE" ma:readOnly="false" ma:default="2;#NA|14e9068e-14f9-49cc-a753-38a742264b27" ma:fieldId="{44bd3d61-8c34-4bb4-96a0-035fa1bfa95e}" ma:sspId="cc874fec-6985-468d-9a86-0194f6fd86dc" ma:termSetId="e3775769-8da3-4df4-a925-8d72e92048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3e0283348f04d719dc2db6c1ad0eab0" ma:index="32" nillable="true" ma:taxonomy="true" ma:internalName="b3e0283348f04d719dc2db6c1ad0eab0" ma:taxonomyFieldName="Area_x0020_of_x0020_Interest" ma:displayName="Area of Interest" ma:readOnly="false" ma:default="" ma:fieldId="{b3e02833-48f0-4d71-9dc2-db6c1ad0eab0}" ma:sspId="cc874fec-6985-468d-9a86-0194f6fd86dc" ma:termSetId="ee579622-d2f1-4c74-b2cd-b7508c8c2fe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050dff107b041e7a8136cabb03c9f16" ma:index="33" nillable="true" ma:taxonomy="true" ma:internalName="n050dff107b041e7a8136cabb03c9f16" ma:taxonomyFieldName="Topic" ma:displayName="Topic" ma:default="" ma:fieldId="{7050dff1-07b0-41e7-a813-6cabb03c9f16}" ma:taxonomyMulti="true" ma:sspId="cc874fec-6985-468d-9a86-0194f6fd86dc" ma:termSetId="564c2603-edaa-4279-ba20-a50b6c3490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11d227d12438196938f21bccbb829" ma:index="34" ma:taxonomy="true" ma:internalName="m3911d227d12438196938f21bccbb829" ma:taxonomyFieldName="Classification" ma:displayName="Classification" ma:default="5;#Unclassified|0e44ab2e-9e75-4d69-bacf-b9adbba64961" ma:fieldId="{63911d22-7d12-4381-9693-8f21bccbb829}" ma:sspId="cc874fec-6985-468d-9a86-0194f6fd86dc" ma:termSetId="cafe8798-7058-4f05-ac98-c72cef79a14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f187aa08ef840c0be306c2b7cf181cc" ma:index="35" nillable="true" ma:taxonomy="true" ma:internalName="kf187aa08ef840c0be306c2b7cf181cc" ma:taxonomyFieldName="Directorate" ma:displayName="Document Owner" ma:indexed="true" ma:default="" ma:fieldId="{4f187aa0-8ef8-40c0-be30-6c2b7cf181cc}" ma:sspId="cc874fec-6985-468d-9a86-0194f6fd86dc" ma:termSetId="6a5736ba-8146-4f3f-8364-3314cb933e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bcc5996da9743a2aff52ccb96daf316" ma:index="36" nillable="true" ma:taxonomy="true" ma:internalName="dbcc5996da9743a2aff52ccb96daf316" ma:taxonomyFieldName="Content_x0020_Type" ma:displayName="Document Type" ma:indexed="true" ma:readOnly="false" ma:default="" ma:fieldId="{dbcc5996-da97-43a2-aff5-2ccb96daf316}" ma:sspId="cc874fec-6985-468d-9a86-0194f6fd86dc" ma:termSetId="3a54f6fc-06b1-4d2e-9f56-417cd4a3a7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bf107ab2e246c2ae3b25ccb19c4fe7" ma:index="37" nillable="true" ma:taxonomy="true" ma:internalName="e7bf107ab2e246c2ae3b25ccb19c4fe7" ma:taxonomyFieldName="Fiscal_x0020_Year" ma:displayName="Fiscal Year" ma:indexed="true" ma:readOnly="false" ma:default="" ma:fieldId="{e7bf107a-b2e2-46c2-ae3b-25ccb19c4fe7}" ma:sspId="cc874fec-6985-468d-9a86-0194f6fd86dc" ma:termSetId="0f34983b-b629-4dd2-99ed-0c06de97fa1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8ed72fc0ac74230bc2bce9a30aa3ff1" ma:index="38" nillable="true" ma:taxonomy="true" ma:internalName="k8ed72fc0ac74230bc2bce9a30aa3ff1" ma:taxonomyFieldName="WorkStream_x002f_Portfolio" ma:displayName="Workstream/Portfolio" ma:indexed="true" ma:readOnly="false" ma:default="" ma:fieldId="{48ed72fc-0ac7-4230-bc2b-ce9a30aa3ff1}" ma:sspId="cc874fec-6985-468d-9a86-0194f6fd86dc" ma:termSetId="5662a39b-a151-4706-9a08-c9eda8c3d99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DateTaken" ma:index="4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j3cec2dc15da4ea9ae4c2914aab734b8" ma:index="43" nillable="true" ma:taxonomy="true" ma:internalName="j3cec2dc15da4ea9ae4c2914aab734b8" ma:taxonomyFieldName="Record_x0020_Type" ma:displayName="Record" ma:default="88;#Unofficial|fb72a3e1-cd07-4e90-8aa1-1e35bcf7448f" ma:fieldId="{33cec2dc-15da-4ea9-ae4c-2914aab734b8}" ma:sspId="cc874fec-6985-468d-9a86-0194f6fd86dc" ma:termSetId="0cf31371-acd7-4671-9576-2f3358482f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85403ed819e4ad59bb8aa44734c7278" ma:index="44" nillable="true" ma:taxonomy="true" ma:internalName="j85403ed819e4ad59bb8aa44734c7278" ma:taxonomyFieldName="External_x0020_Source_x002f_Partner" ma:displayName="External Source/Partner" ma:readOnly="false" ma:default="117;#NA|c413e2e5-7da6-4fb4-9318-c07a4c95104c" ma:fieldId="{385403ed-819e-4ad5-9bb8-aa44734c7278}" ma:taxonomyMulti="true" ma:sspId="cc874fec-6985-468d-9a86-0194f6fd86dc" ma:termSetId="67f66003-577c-443c-9b72-f88486c117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f76f155ced4ddcb4097134ff3c332f" ma:index="48" nillable="true" ma:taxonomy="true" ma:internalName="lcf76f155ced4ddcb4097134ff3c332f" ma:taxonomyFieldName="MediaServiceImageTags" ma:displayName="Image Tags" ma:readOnly="false" ma:fieldId="{5cf76f15-5ced-4ddc-b409-7134ff3c332f}" ma:taxonomyMulti="true" ma:sspId="cc874fec-6985-468d-9a86-0194f6fd86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b2c7cbb6fa064dd095a8ebf73878e15c" ma:index="49" ma:taxonomy="true" ma:internalName="b2c7cbb6fa064dd095a8ebf73878e15c" ma:taxonomyFieldName="Releasability" ma:displayName="Releasability" ma:default="332;#D|e66b2925-d207-445d-a7ac-7bf5587a61c3" ma:fieldId="{b2c7cbb6-fa06-4dd0-95a8-ebf73878e15c}" ma:sspId="cc874fec-6985-468d-9a86-0194f6fd86dc" ma:termSetId="fe1278fb-562c-4ee8-9a91-4df2c40d117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41571422c3345b4bda9d3ac979b0442" ma:index="50" nillable="true" ma:taxonomy="true" ma:internalName="e41571422c3345b4bda9d3ac979b0442" ma:taxonomyFieldName="Disposition_x0020_Policy" ma:displayName="Disposition Policy" ma:default="336;#Destroy|81460359-14dd-47b4-9102-5fada66d1614" ma:fieldId="{e4157142-2c33-45b4-bda9-d3ac979b0442}" ma:sspId="cc874fec-6985-468d-9a86-0194f6fd86dc" ma:termSetId="fe128be2-986f-4032-8b9a-c7656f4d544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f4578e6b9744d06891b013fb9171991" ma:index="51" ma:taxonomy="true" ma:internalName="kf4578e6b9744d06891b013fb9171991" ma:taxonomyFieldName="Office_x0020_Symbol" ma:displayName="Office Symbol" ma:indexed="true" ma:default="352;#FCAI|fd9e9f27-4afa-4bd6-9815-b72522a6dee4" ma:fieldId="{4f4578e6-b974-4d06-891b-013fb9171991}" ma:sspId="cc874fec-6985-468d-9a86-0194f6fd86dc" ma:termSetId="d0686f46-3eb7-4613-84d0-e0dbe892cb0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Location" ma:index="52" nillable="true" ma:displayName="Location" ma:description="" ma:hidden="true" ma:internalName="MediaServiceLocation" ma:readOnly="true">
      <xsd:simpleType>
        <xsd:restriction base="dms:Text"/>
      </xsd:simpleType>
    </xsd:element>
    <xsd:element name="Teams" ma:index="59" nillable="true" ma:displayName="Account Status" ma:format="Dropdown" ma:hidden="true" ma:internalName="Teams" ma:readOnly="false">
      <xsd:simpleType>
        <xsd:restriction base="dms:Choice">
          <xsd:enumeration value="Pending Documents"/>
          <xsd:enumeration value="New Request (w/G2)"/>
          <xsd:enumeration value="In-Progress (w/cyber/ISSO)"/>
          <xsd:enumeration value="Completed"/>
          <xsd:enumeration value="NA"/>
        </xsd:restriction>
      </xsd:simpleType>
    </xsd:element>
    <xsd:element name="MediaServiceObjectDetectorVersions" ma:index="60" nillable="true" ma:displayName="MediaServiceObjectDetectorVersions" ma:description="" ma:hidden="true" ma:internalName="MediaServiceObjectDetectorVersions" ma:readOnly="true">
      <xsd:simpleType>
        <xsd:restriction base="dms:Text"/>
      </xsd:simpleType>
    </xsd:element>
    <xsd:element name="MediaServiceSearchProperties" ma:index="6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mments" ma:index="62" nillable="true" ma:displayName="To Open Comments" ma:format="Dropdown" ma:hidden="true" ma:internalName="Comments" ma:readOnly="false">
      <xsd:simpleType>
        <xsd:restriction base="dms:Note"/>
      </xsd:simpleType>
    </xsd:element>
    <xsd:element name="MediaServiceBillingMetadata" ma:index="63" nillable="true" ma:displayName="MediaServiceBillingMetadata" ma:hidden="true" ma:internalName="MediaServiceBillingMetadata" ma:readOnly="true">
      <xsd:simpleType>
        <xsd:restriction base="dms:Note"/>
      </xsd:simpleType>
    </xsd:element>
    <xsd:element name="Project" ma:index="64" nillable="true" ma:displayName="Project" ma:format="Dropdown" ma:internalName="Project">
      <xsd:simpleType>
        <xsd:restriction base="dms:Choice">
          <xsd:enumeration value="Shrike Nano"/>
          <xsd:enumeration value="Peregrine"/>
          <xsd:enumeration value="Crowstorm"/>
          <xsd:enumeration value="TacML"/>
          <xsd:enumeration value="N/A"/>
          <xsd:enumeration value="Shrike Cor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c4306d-bcae-48a3-b5b4-6245fba36c72" elementFormDefault="qualified">
    <xsd:import namespace="http://schemas.microsoft.com/office/2006/documentManagement/types"/>
    <xsd:import namespace="http://schemas.microsoft.com/office/infopath/2007/PartnerControls"/>
    <xsd:element name="TaxCatchAll" ma:index="30" nillable="true" ma:displayName="Taxonomy Catch All Column" ma:hidden="true" ma:list="{22c06353-c04d-4988-ac38-5490097f12b5}" ma:internalName="TaxCatchAll" ma:readOnly="false" ma:showField="CatchAllData" ma:web="43c4306d-bcae-48a3-b5b4-6245fba36c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39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hidden="true" ma:internalName="SharedWithDetails" ma:readOnly="true">
      <xsd:simpleType>
        <xsd:restriction base="dms:Note"/>
      </xsd:simpleType>
    </xsd:element>
    <xsd:element name="_dlc_DocId" ma:index="45" nillable="true" ma:displayName="Document ID Value" ma:description="The value of the document ID assigned to this item." ma:hidden="true" ma:internalName="_dlc_DocId" ma:readOnly="true">
      <xsd:simpleType>
        <xsd:restriction base="dms:Text"/>
      </xsd:simpleType>
    </xsd:element>
    <xsd:element name="_dlc_DocIdUrl" ma:index="46" nillable="true" ma:displayName="Document ID" ma:description="Permanent link to this document." ma:hidden="true" ma:internalName="_dlc_DocId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7" nillable="true" ma:displayName="Persist ID" ma:description="Keep ID on add." ma:hidden="true" ma:internalName="_dlc_DocIdPersistId" ma:readOnly="fals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5A9CCD-8D95-4E29-9BBC-62ED344D200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5CBC06A-5433-41AC-89E1-93399C4B6D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4B5808-DACA-4273-92AE-F78AD06EB5C9}">
  <ds:schemaRefs>
    <ds:schemaRef ds:uri="http://schemas.microsoft.com/office/2006/metadata/properties"/>
    <ds:schemaRef ds:uri="http://schemas.microsoft.com/office/infopath/2007/PartnerControls"/>
    <ds:schemaRef ds:uri="819a213c-e595-4af7-868c-5311d0f07b09"/>
    <ds:schemaRef ds:uri="http://schemas.microsoft.com/sharepoint/v3"/>
    <ds:schemaRef ds:uri="43c4306d-bcae-48a3-b5b4-6245fba36c72"/>
  </ds:schemaRefs>
</ds:datastoreItem>
</file>

<file path=customXml/itemProps4.xml><?xml version="1.0" encoding="utf-8"?>
<ds:datastoreItem xmlns:ds="http://schemas.openxmlformats.org/officeDocument/2006/customXml" ds:itemID="{8F325A96-F9CD-4C1F-BC68-5ED8156DC1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9a213c-e595-4af7-868c-5311d0f07b09"/>
    <ds:schemaRef ds:uri="43c4306d-bcae-48a3-b5b4-6245fba36c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54eecc5-e26c-4620-b240-5a8bb326c33d}" enabled="1" method="Privileged" siteId="{fae6d70f-954b-4811-92b6-0530d6f84c4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6</Words>
  <Application>Microsoft Office PowerPoint</Application>
  <PresentationFormat>Widescreen</PresentationFormat>
  <Paragraphs>6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US Army 2023 AFC DEVCOM Logo</vt:lpstr>
      <vt:lpstr>Intro to version control</vt:lpstr>
      <vt:lpstr>Objectives </vt:lpstr>
      <vt:lpstr>Version control</vt:lpstr>
      <vt:lpstr>Common version control systems (VCS)</vt:lpstr>
      <vt:lpstr>Git</vt:lpstr>
      <vt:lpstr>why git?</vt:lpstr>
      <vt:lpstr>Basic ideas</vt:lpstr>
      <vt:lpstr>Git Commit / Reset / Revert </vt:lpstr>
      <vt:lpstr>Hands-On #1 </vt:lpstr>
      <vt:lpstr>But why… </vt:lpstr>
      <vt:lpstr>Git History </vt:lpstr>
      <vt:lpstr>Git Diff </vt:lpstr>
      <vt:lpstr>Spot the diff </vt:lpstr>
      <vt:lpstr>Spot the diff </vt:lpstr>
      <vt:lpstr>Spot the diff, again </vt:lpstr>
      <vt:lpstr>Spot the diff, again </vt:lpstr>
      <vt:lpstr>Git Log </vt:lpstr>
      <vt:lpstr>Hands-On #2 </vt:lpstr>
      <vt:lpstr>Why the command line??? </vt:lpstr>
      <vt:lpstr>In Case of Fire… </vt:lpstr>
      <vt:lpstr>Other Resources (HIGHLY RECOMMEND)</vt:lpstr>
      <vt:lpstr>How are you feeling? </vt:lpstr>
      <vt:lpstr>Finding help… </vt:lpstr>
      <vt:lpstr>Other useful commands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Lohff, Matthew J CPT USARMY AFC AI2C (USA)</dc:creator>
  <cp:lastModifiedBy>Ethan Shafer</cp:lastModifiedBy>
  <cp:revision>290</cp:revision>
  <dcterms:created xsi:type="dcterms:W3CDTF">2024-10-01T14:45:26Z</dcterms:created>
  <dcterms:modified xsi:type="dcterms:W3CDTF">2025-12-23T15:25:13Z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0x010100744FEF590B341F46AAAF568C3B82DA74</vt:lpwstr>
  </property>
  <property fmtid="{D5CDD505-2E9C-101B-9397-08002B2CF9AE}" pid="3" name="n6d39dfb0ba548ee81d3cb7c7a871b2f">
    <vt:lpwstr>KE6|ee114a7c-f57d-45a8-a4c9-243f1aa339d5</vt:lpwstr>
  </property>
  <property fmtid="{D5CDD505-2E9C-101B-9397-08002B2CF9AE}" pid="4" name="Disposition Policy">
    <vt:lpwstr>336;#Destroy|81460359-14dd-47b4-9102-5fada66d1614</vt:lpwstr>
  </property>
  <property fmtid="{D5CDD505-2E9C-101B-9397-08002B2CF9AE}" pid="5" name="Releasability">
    <vt:lpwstr>332;#D|e66b2925-d207-445d-a7ac-7bf5587a61c3</vt:lpwstr>
  </property>
  <property fmtid="{D5CDD505-2E9C-101B-9397-08002B2CF9AE}" pid="6" name="_dlc_DocIdItemGuid">
    <vt:lpwstr>ad8a59db-f610-480d-be0c-f410d4cfb6b3</vt:lpwstr>
  </property>
  <property fmtid="{D5CDD505-2E9C-101B-9397-08002B2CF9AE}" pid="7" name="Classification">
    <vt:lpwstr>5;#Unclassified|0e44ab2e-9e75-4d69-bacf-b9adbba64961</vt:lpwstr>
  </property>
  <property fmtid="{D5CDD505-2E9C-101B-9397-08002B2CF9AE}" pid="8" name="LOE">
    <vt:lpwstr>2;#NA|14e9068e-14f9-49cc-a753-38a742264b27</vt:lpwstr>
  </property>
  <property fmtid="{D5CDD505-2E9C-101B-9397-08002B2CF9AE}" pid="9" name="Solicitation Status">
    <vt:lpwstr>1;#NA|6c779868-fdfe-4433-a583-74f72965e832</vt:lpwstr>
  </property>
  <property fmtid="{D5CDD505-2E9C-101B-9397-08002B2CF9AE}" pid="10" name="Record Type">
    <vt:lpwstr>88;#Unofficial|fb72a3e1-cd07-4e90-8aa1-1e35bcf7448f</vt:lpwstr>
  </property>
  <property fmtid="{D5CDD505-2E9C-101B-9397-08002B2CF9AE}" pid="11" name="External Source/Partner">
    <vt:lpwstr>117;#NA|c413e2e5-7da6-4fb4-9318-c07a4c95104c</vt:lpwstr>
  </property>
  <property fmtid="{D5CDD505-2E9C-101B-9397-08002B2CF9AE}" pid="12" name="Office Symbol">
    <vt:lpwstr>352;#FCAI|fd9e9f27-4afa-4bd6-9815-b72522a6dee4</vt:lpwstr>
  </property>
  <property fmtid="{D5CDD505-2E9C-101B-9397-08002B2CF9AE}" pid="13" name="Fiscal_x0020_Year">
    <vt:lpwstr/>
  </property>
  <property fmtid="{D5CDD505-2E9C-101B-9397-08002B2CF9AE}" pid="14" name="Topic">
    <vt:lpwstr/>
  </property>
  <property fmtid="{D5CDD505-2E9C-101B-9397-08002B2CF9AE}" pid="15" name="Area_x0020_of_x0020_Interest">
    <vt:lpwstr/>
  </property>
  <property fmtid="{D5CDD505-2E9C-101B-9397-08002B2CF9AE}" pid="16" name="ob4d4f0a431643b9a8e658b5742a2731">
    <vt:lpwstr/>
  </property>
  <property fmtid="{D5CDD505-2E9C-101B-9397-08002B2CF9AE}" pid="17" name="Content_x0020_Type">
    <vt:lpwstr/>
  </property>
  <property fmtid="{D5CDD505-2E9C-101B-9397-08002B2CF9AE}" pid="18" name="MediaServiceImageTags">
    <vt:lpwstr/>
  </property>
  <property fmtid="{D5CDD505-2E9C-101B-9397-08002B2CF9AE}" pid="19" name="External_x0020_Source_x002f_Partner">
    <vt:lpwstr>117;#NA|c413e2e5-7da6-4fb4-9318-c07a4c95104c</vt:lpwstr>
  </property>
  <property fmtid="{D5CDD505-2E9C-101B-9397-08002B2CF9AE}" pid="20" name="Office_x0020_Symbol">
    <vt:lpwstr>352;#FCAI|fd9e9f27-4afa-4bd6-9815-b72522a6dee4</vt:lpwstr>
  </property>
  <property fmtid="{D5CDD505-2E9C-101B-9397-08002B2CF9AE}" pid="21" name="Retention Policy1">
    <vt:lpwstr>330;#KE6|ee114a7c-f57d-45a8-a4c9-243f1aa339d5</vt:lpwstr>
  </property>
  <property fmtid="{D5CDD505-2E9C-101B-9397-08002B2CF9AE}" pid="22" name="Content Type">
    <vt:lpwstr/>
  </property>
  <property fmtid="{D5CDD505-2E9C-101B-9397-08002B2CF9AE}" pid="23" name="Retention_x0020_Policy1">
    <vt:lpwstr>330;#KE6|ee114a7c-f57d-45a8-a4c9-243f1aa339d5</vt:lpwstr>
  </property>
  <property fmtid="{D5CDD505-2E9C-101B-9397-08002B2CF9AE}" pid="24" name="Record_x0020_Type">
    <vt:lpwstr>88;#Unofficial|fb72a3e1-cd07-4e90-8aa1-1e35bcf7448f</vt:lpwstr>
  </property>
  <property fmtid="{D5CDD505-2E9C-101B-9397-08002B2CF9AE}" pid="25" name="Document_x0020_Group">
    <vt:lpwstr/>
  </property>
  <property fmtid="{D5CDD505-2E9C-101B-9397-08002B2CF9AE}" pid="26" name="Disposition_x0020_Policy">
    <vt:lpwstr>336;#Destroy|81460359-14dd-47b4-9102-5fada66d1614</vt:lpwstr>
  </property>
  <property fmtid="{D5CDD505-2E9C-101B-9397-08002B2CF9AE}" pid="27" name="Directorate">
    <vt:lpwstr/>
  </property>
  <property fmtid="{D5CDD505-2E9C-101B-9397-08002B2CF9AE}" pid="28" name="Solicitation_x0020_Status">
    <vt:lpwstr>1;#NA|6c779868-fdfe-4433-a583-74f72965e832</vt:lpwstr>
  </property>
  <property fmtid="{D5CDD505-2E9C-101B-9397-08002B2CF9AE}" pid="29" name="WorkStream_x002f_Portfolio">
    <vt:lpwstr/>
  </property>
  <property fmtid="{D5CDD505-2E9C-101B-9397-08002B2CF9AE}" pid="30" name="Fiscal Year">
    <vt:lpwstr/>
  </property>
  <property fmtid="{D5CDD505-2E9C-101B-9397-08002B2CF9AE}" pid="31" name="WorkStream/Portfolio">
    <vt:lpwstr/>
  </property>
  <property fmtid="{D5CDD505-2E9C-101B-9397-08002B2CF9AE}" pid="32" name="Area of Interest">
    <vt:lpwstr/>
  </property>
  <property fmtid="{D5CDD505-2E9C-101B-9397-08002B2CF9AE}" pid="33" name="Document Group">
    <vt:lpwstr/>
  </property>
</Properties>
</file>